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2"/>
      </p:cViewPr>
      <p:guideLst>
        <p:guide orient="horz" pos="230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44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4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65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4966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57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3036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22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64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8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9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4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5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1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8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0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7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B4D3FF7-4F80-44B6-97D1-A67070821A1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EBD4D2-24D0-4BB1-B02A-8580972E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740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i="1" dirty="0"/>
              <a:t>Welcome!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Lesson 5: Social Role – Building Community</a:t>
            </a:r>
          </a:p>
          <a:p>
            <a:r>
              <a:rPr lang="en-US" sz="3200" b="1" dirty="0"/>
              <a:t>Instructor</a:t>
            </a:r>
            <a:r>
              <a:rPr lang="en-US" sz="3200" b="1"/>
              <a:t>: Collice</a:t>
            </a:r>
            <a:br>
              <a:rPr lang="en-US" b="1" dirty="0"/>
            </a:br>
            <a:r>
              <a:rPr lang="en-US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954101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0984579" cy="5989983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What are some Ice Breakers you have encountered in an online classes?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sz="7300" dirty="0"/>
          </a:p>
        </p:txBody>
      </p:sp>
    </p:spTree>
    <p:extLst>
      <p:ext uri="{BB962C8B-B14F-4D97-AF65-F5344CB8AC3E}">
        <p14:creationId xmlns:p14="http://schemas.microsoft.com/office/powerpoint/2010/main" val="440395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>
            <a:normAutofit/>
          </a:bodyPr>
          <a:lstStyle/>
          <a:p>
            <a:r>
              <a:rPr lang="en-US" sz="4000" dirty="0"/>
              <a:t>Facebook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Integrating Social Networks into Online Teaching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09086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Facebook in Online Learning (video)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Creativity</a:t>
            </a:r>
          </a:p>
          <a:p>
            <a:r>
              <a:rPr lang="en-US" dirty="0"/>
              <a:t>Appropriate Online Citizenship</a:t>
            </a:r>
          </a:p>
          <a:p>
            <a:r>
              <a:rPr lang="en-US" dirty="0"/>
              <a:t>Emphasis on creating content vs just using it</a:t>
            </a:r>
          </a:p>
          <a:p>
            <a:r>
              <a:rPr lang="en-US" dirty="0"/>
              <a:t>Communicating about their talents and experience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Privacy Issues</a:t>
            </a:r>
          </a:p>
          <a:p>
            <a:r>
              <a:rPr lang="en-US" dirty="0"/>
              <a:t>Academic Freedom/Freedom of Speech</a:t>
            </a:r>
          </a:p>
          <a:p>
            <a:r>
              <a:rPr lang="en-US" dirty="0"/>
              <a:t>Professional vs Personal Relationships</a:t>
            </a:r>
          </a:p>
          <a:p>
            <a:r>
              <a:rPr lang="en-US" dirty="0"/>
              <a:t>Legal Issues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633" y="3513133"/>
            <a:ext cx="3250794" cy="3250794"/>
          </a:xfrm>
          <a:prstGeom prst="rect">
            <a:avLst/>
          </a:prstGeom>
          <a:effectLst>
            <a:outerShdw blurRad="12446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5871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504" y="1324836"/>
            <a:ext cx="3185108" cy="2643639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7" name="Group 6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33837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Online Learning using Facebook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7201259" cy="3615267"/>
          </a:xfrm>
        </p:spPr>
        <p:txBody>
          <a:bodyPr>
            <a:normAutofit/>
          </a:bodyPr>
          <a:lstStyle/>
          <a:p>
            <a:r>
              <a:rPr lang="en-US" dirty="0"/>
              <a:t>Facebook fan pages (History Lesson)</a:t>
            </a:r>
          </a:p>
          <a:p>
            <a:r>
              <a:rPr lang="en-US" dirty="0"/>
              <a:t>Create a group for the class</a:t>
            </a:r>
          </a:p>
          <a:p>
            <a:r>
              <a:rPr lang="en-US" dirty="0"/>
              <a:t>Provide updates </a:t>
            </a:r>
          </a:p>
          <a:p>
            <a:r>
              <a:rPr lang="en-US" dirty="0"/>
              <a:t>Facilitate discussion within the group page</a:t>
            </a:r>
          </a:p>
          <a:p>
            <a:r>
              <a:rPr lang="en-US" dirty="0"/>
              <a:t>Follow News stories</a:t>
            </a:r>
          </a:p>
        </p:txBody>
      </p:sp>
    </p:spTree>
    <p:extLst>
      <p:ext uri="{BB962C8B-B14F-4D97-AF65-F5344CB8AC3E}">
        <p14:creationId xmlns:p14="http://schemas.microsoft.com/office/powerpoint/2010/main" val="22576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7322"/>
            <a:ext cx="10439400" cy="642067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45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 rotWithShape="1">
          <a:blip r:embed="rId2">
            <a:alphaModFix amt="25000"/>
          </a:blip>
          <a:srcRect t="8967" b="3478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4" name="Group 13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5" name="Straight Connector 14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Questions?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615267"/>
          </a:xfrm>
        </p:spPr>
        <p:txBody>
          <a:bodyPr>
            <a:norm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8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Discuss the impact of community on learning rates, retention rates, and student satisfaction.</a:t>
            </a:r>
          </a:p>
          <a:p>
            <a:r>
              <a:rPr lang="en-US" dirty="0"/>
              <a:t>Determine the role that community will play in a specific course.</a:t>
            </a:r>
          </a:p>
          <a:p>
            <a:r>
              <a:rPr lang="en-US" dirty="0"/>
              <a:t>Evaluate a teaching assignment and select an appropriate ice breaker and initial facilitation strategies to encourage the development of a learning community during the initial week of a course.</a:t>
            </a:r>
          </a:p>
          <a:p>
            <a:r>
              <a:rPr lang="en-US" dirty="0"/>
              <a:t>Develop facilitation strategies to enhance the ongoing maintenance of community from beginning to the end of the course.</a:t>
            </a:r>
          </a:p>
          <a:p>
            <a:r>
              <a:rPr lang="en-US" dirty="0"/>
              <a:t>Evaluate Facebook as a usable Social Media tool in the classroom.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45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8053"/>
            <a:ext cx="10515600" cy="6400800"/>
          </a:xfrm>
        </p:spPr>
        <p:txBody>
          <a:bodyPr/>
          <a:lstStyle/>
          <a:p>
            <a:pPr algn="ctr"/>
            <a:r>
              <a:rPr lang="en-US" b="1" dirty="0"/>
              <a:t>Building Community - Lecturette</a:t>
            </a:r>
          </a:p>
        </p:txBody>
      </p:sp>
    </p:spTree>
    <p:extLst>
      <p:ext uri="{BB962C8B-B14F-4D97-AF65-F5344CB8AC3E}">
        <p14:creationId xmlns:p14="http://schemas.microsoft.com/office/powerpoint/2010/main" val="339030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32" y="787907"/>
            <a:ext cx="5126736" cy="51267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598" y="640263"/>
            <a:ext cx="5221266" cy="13449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/>
              <a:t>What is a Learning Community?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391903" y="2121763"/>
            <a:ext cx="5235490" cy="3773010"/>
          </a:xfrm>
        </p:spPr>
        <p:txBody>
          <a:bodyPr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9961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Five Roles I Play in Online Courses - </a:t>
            </a:r>
            <a:br>
              <a:rPr lang="en-US" dirty="0"/>
            </a:br>
            <a:r>
              <a:rPr lang="en-US" dirty="0"/>
              <a:t>Scot Headley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Space Planner</a:t>
            </a:r>
          </a:p>
          <a:p>
            <a:r>
              <a:rPr lang="en-US" sz="4400" dirty="0"/>
              <a:t>Pacesetter</a:t>
            </a:r>
          </a:p>
          <a:p>
            <a:r>
              <a:rPr lang="en-US" sz="4400" dirty="0"/>
              <a:t>Host</a:t>
            </a:r>
          </a:p>
          <a:p>
            <a:r>
              <a:rPr lang="en-US" sz="4400" dirty="0"/>
              <a:t>Connector </a:t>
            </a:r>
          </a:p>
          <a:p>
            <a:r>
              <a:rPr lang="en-US" sz="4400" dirty="0"/>
              <a:t>Mirror                     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279" y="1952625"/>
            <a:ext cx="46672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218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Shaping the Metaphor of Community </a:t>
            </a:r>
            <a:br>
              <a:rPr lang="en-US" sz="3600" dirty="0"/>
            </a:br>
            <a:r>
              <a:rPr lang="en-US" sz="3600" dirty="0"/>
              <a:t>in Online Learning Environments</a:t>
            </a:r>
            <a:br>
              <a:rPr lang="en-US" sz="3600" dirty="0"/>
            </a:br>
            <a:r>
              <a:rPr lang="en-US" sz="3600" dirty="0"/>
              <a:t>Richard A. </a:t>
            </a:r>
            <a:r>
              <a:rPr lang="en-US" sz="3600" dirty="0" err="1"/>
              <a:t>Schwie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Community</a:t>
            </a:r>
            <a:r>
              <a:rPr lang="en-US" dirty="0"/>
              <a:t> – Metaphor educators developed for the kinds of learning environments we hope to develop online.</a:t>
            </a:r>
          </a:p>
          <a:p>
            <a:r>
              <a:rPr lang="en-US" i="1" dirty="0"/>
              <a:t>Virtual Learning Environment </a:t>
            </a:r>
            <a:r>
              <a:rPr lang="en-US" dirty="0"/>
              <a:t>– individuals take advantage of, invent a process for engaging ideas, negotiating meaning and learning collectively.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Virtual learning environments don’t always turn into virtual learning communities.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2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Elements of Virtual Communities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Historicity</a:t>
            </a:r>
          </a:p>
          <a:p>
            <a:r>
              <a:rPr lang="en-US" dirty="0"/>
              <a:t>Identity</a:t>
            </a:r>
          </a:p>
          <a:p>
            <a:r>
              <a:rPr lang="en-US" dirty="0"/>
              <a:t>Mutuality</a:t>
            </a:r>
          </a:p>
          <a:p>
            <a:r>
              <a:rPr lang="en-US" dirty="0"/>
              <a:t>Plurality</a:t>
            </a:r>
          </a:p>
          <a:p>
            <a:r>
              <a:rPr lang="en-US" dirty="0"/>
              <a:t>Autonomy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Participation</a:t>
            </a:r>
          </a:p>
          <a:p>
            <a:r>
              <a:rPr lang="en-US" dirty="0"/>
              <a:t>Future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Learning</a:t>
            </a:r>
          </a:p>
          <a:p>
            <a:r>
              <a:rPr lang="en-US" dirty="0"/>
              <a:t>Integration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85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Strategies for Collaborative Learning </a:t>
            </a:r>
            <a:br>
              <a:rPr lang="en-US" dirty="0"/>
            </a:br>
            <a:r>
              <a:rPr lang="en-US" dirty="0"/>
              <a:t>Soren Kaplan, Ph.D.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Ice Breakers!</a:t>
            </a:r>
          </a:p>
          <a:p>
            <a:pPr algn="ctr"/>
            <a:endParaRPr lang="en-US" sz="7200" dirty="0"/>
          </a:p>
          <a:p>
            <a:pPr algn="ctr"/>
            <a:endParaRPr lang="en-US" sz="7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221" y="1785349"/>
            <a:ext cx="4597509" cy="345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495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an Icebreaker?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Esprit de corps - a feeling of pride, fellowship, and common loyalty shared by the members of a particular group (Oxford Dictionary, 2016).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5677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194</TotalTime>
  <Words>311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Wingdings 3</vt:lpstr>
      <vt:lpstr>Slice</vt:lpstr>
      <vt:lpstr>Welcome!</vt:lpstr>
      <vt:lpstr>Learning Objectives </vt:lpstr>
      <vt:lpstr>Building Community - Lecturette</vt:lpstr>
      <vt:lpstr>What is a Learning Community?</vt:lpstr>
      <vt:lpstr>Five Roles I Play in Online Courses -  Scot Headley</vt:lpstr>
      <vt:lpstr>Shaping the Metaphor of Community  in Online Learning Environments Richard A. Schwie</vt:lpstr>
      <vt:lpstr>Elements of Virtual Communities  </vt:lpstr>
      <vt:lpstr> Strategies for Collaborative Learning  Soren Kaplan, Ph.D. </vt:lpstr>
      <vt:lpstr>Purpose of an Icebreaker?</vt:lpstr>
      <vt:lpstr>     What are some Ice Breakers you have encountered in an online classes?    </vt:lpstr>
      <vt:lpstr>Facebook</vt:lpstr>
      <vt:lpstr>Using Facebook in Online Learning (video)</vt:lpstr>
      <vt:lpstr>Online Learning using Facebook</vt:lpstr>
      <vt:lpstr>Conclusion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Collice King</dc:creator>
  <cp:lastModifiedBy>Collice King</cp:lastModifiedBy>
  <cp:revision>21</cp:revision>
  <dcterms:created xsi:type="dcterms:W3CDTF">2016-06-16T02:36:25Z</dcterms:created>
  <dcterms:modified xsi:type="dcterms:W3CDTF">2016-07-31T02:39:48Z</dcterms:modified>
</cp:coreProperties>
</file>